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3"/>
  </p:notes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Atteron" charset="1" panose="02000503000000020003"/>
      <p:regular r:id="rId15"/>
    </p:embeddedFont>
    <p:embeddedFont>
      <p:font typeface="ITC Benguiat" charset="1" panose="02030603050306020704"/>
      <p:regular r:id="rId16"/>
    </p:embeddedFont>
    <p:embeddedFont>
      <p:font typeface="ITC Benguiat Bold" charset="1" panose="02030904050306020704"/>
      <p:regular r:id="rId17"/>
    </p:embeddedFont>
    <p:embeddedFont>
      <p:font typeface="ITC Benguiat Italics" charset="1" panose="02030604050306090704"/>
      <p:regular r:id="rId18"/>
    </p:embeddedFont>
    <p:embeddedFont>
      <p:font typeface="ITC Benguiat Bold Italics" charset="1" panose="02030905050306090704"/>
      <p:regular r:id="rId19"/>
    </p:embeddedFont>
    <p:embeddedFont>
      <p:font typeface="ITC Benguiat Medium" charset="1" panose="02030704050306020704"/>
      <p:regular r:id="rId20"/>
    </p:embeddedFont>
    <p:embeddedFont>
      <p:font typeface="ITC Benguiat Medium Italics" charset="1" panose="02030704050306090704"/>
      <p:regular r:id="rId21"/>
    </p:embeddedFont>
    <p:embeddedFont>
      <p:font typeface="Times New Roman" charset="1" panose="02030502070405020303"/>
      <p:regular r:id="rId22"/>
    </p:embeddedFont>
    <p:embeddedFont>
      <p:font typeface="Times New Roman Bold" charset="1" panose="02030802070405020303"/>
      <p:regular r:id="rId23"/>
    </p:embeddedFont>
    <p:embeddedFont>
      <p:font typeface="Times New Roman Italics" charset="1" panose="02030502070405090303"/>
      <p:regular r:id="rId24"/>
    </p:embeddedFont>
    <p:embeddedFont>
      <p:font typeface="Times New Roman Bold Italics" charset="1" panose="02030802070405090303"/>
      <p:regular r:id="rId25"/>
    </p:embeddedFont>
    <p:embeddedFont>
      <p:font typeface="Times New Roman Medium" charset="1" panose="02030502070405020303"/>
      <p:regular r:id="rId26"/>
    </p:embeddedFont>
    <p:embeddedFont>
      <p:font typeface="Times New Roman Medium Italics" charset="1" panose="02030502070405090303"/>
      <p:regular r:id="rId27"/>
    </p:embeddedFont>
    <p:embeddedFont>
      <p:font typeface="Times New Roman Semi-Bold" charset="1" panose="02030702070405020303"/>
      <p:regular r:id="rId28"/>
    </p:embeddedFont>
    <p:embeddedFont>
      <p:font typeface="Times New Roman Semi-Bold Italics" charset="1" panose="02030702070405090303"/>
      <p:regular r:id="rId29"/>
    </p:embeddedFont>
    <p:embeddedFont>
      <p:font typeface="Times New Roman Ultra-Bold" charset="1" panose="02030902070405020303"/>
      <p:regular r:id="rId30"/>
    </p:embeddedFont>
    <p:embeddedFont>
      <p:font typeface="Lato" charset="1" panose="020F0502020204030203"/>
      <p:regular r:id="rId31"/>
    </p:embeddedFont>
    <p:embeddedFont>
      <p:font typeface="Lato Bold" charset="1" panose="020F0502020204030203"/>
      <p:regular r:id="rId32"/>
    </p:embeddedFont>
    <p:embeddedFont>
      <p:font typeface="Lato Italics" charset="1" panose="020F0502020204030203"/>
      <p:regular r:id="rId33"/>
    </p:embeddedFont>
    <p:embeddedFont>
      <p:font typeface="Lato Bold Italics" charset="1" panose="020F0502020204030203"/>
      <p:regular r:id="rId34"/>
    </p:embeddedFont>
    <p:embeddedFont>
      <p:font typeface="Lato Thin" charset="1" panose="020F0502020204030203"/>
      <p:regular r:id="rId35"/>
    </p:embeddedFont>
    <p:embeddedFont>
      <p:font typeface="Lato Thin Italics" charset="1" panose="020F0502020204030203"/>
      <p:regular r:id="rId36"/>
    </p:embeddedFont>
    <p:embeddedFont>
      <p:font typeface="Lato Light" charset="1" panose="020F0502020204030203"/>
      <p:regular r:id="rId37"/>
    </p:embeddedFont>
    <p:embeddedFont>
      <p:font typeface="Lato Light Italics" charset="1" panose="020F0502020204030203"/>
      <p:regular r:id="rId38"/>
    </p:embeddedFont>
    <p:embeddedFont>
      <p:font typeface="Lato Heavy" charset="1" panose="020F0502020204030203"/>
      <p:regular r:id="rId39"/>
    </p:embeddedFont>
    <p:embeddedFont>
      <p:font typeface="Lato Heavy Italics" charset="1" panose="020F05020202040302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notesMasters/notesMaster1.xml" Type="http://schemas.openxmlformats.org/officeDocument/2006/relationships/notesMaster"/><Relationship Id="rId54" Target="theme/theme2.xml" Type="http://schemas.openxmlformats.org/officeDocument/2006/relationships/theme"/><Relationship Id="rId55" Target="notesSlides/notesSlide1.xml" Type="http://schemas.openxmlformats.org/officeDocument/2006/relationships/notesSlide"/><Relationship Id="rId56" Target="notesSlides/notesSlide2.xml" Type="http://schemas.openxmlformats.org/officeDocument/2006/relationships/notesSlide"/><Relationship Id="rId57" Target="notesSlides/notesSlide3.xml" Type="http://schemas.openxmlformats.org/officeDocument/2006/relationships/notesSlide"/><Relationship Id="rId58" Target="notesSlides/notesSlide4.xml" Type="http://schemas.openxmlformats.org/officeDocument/2006/relationships/notesSlide"/><Relationship Id="rId59" Target="notesSlides/notesSlide5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jpeg" Type="http://schemas.openxmlformats.org/officeDocument/2006/relationships/image"/><Relationship Id="rId11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25.png" Type="http://schemas.openxmlformats.org/officeDocument/2006/relationships/image"/><Relationship Id="rId7" Target="../media/image28.png" Type="http://schemas.openxmlformats.org/officeDocument/2006/relationships/image"/><Relationship Id="rId8" Target="../media/image30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image15.jpeg" Type="http://schemas.openxmlformats.org/officeDocument/2006/relationships/image"/><Relationship Id="rId12" Target="../media/image25.png" Type="http://schemas.openxmlformats.org/officeDocument/2006/relationships/image"/><Relationship Id="rId13" Target="../media/image28.png" Type="http://schemas.openxmlformats.org/officeDocument/2006/relationships/image"/><Relationship Id="rId14" Target="../media/image30.png" Type="http://schemas.openxmlformats.org/officeDocument/2006/relationships/image"/><Relationship Id="rId15" Target="../media/image29.pn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20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Relationship Id="rId9" Target="../media/image13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jpeg" Type="http://schemas.openxmlformats.org/officeDocument/2006/relationships/image"/><Relationship Id="rId11" Target="../media/image11.jpeg" Type="http://schemas.openxmlformats.org/officeDocument/2006/relationships/image"/><Relationship Id="rId12" Target="../media/image12.jpeg" Type="http://schemas.openxmlformats.org/officeDocument/2006/relationships/image"/><Relationship Id="rId13" Target="../media/image13.jpeg" Type="http://schemas.openxmlformats.org/officeDocument/2006/relationships/image"/><Relationship Id="rId14" Target="../media/image14.jpeg" Type="http://schemas.openxmlformats.org/officeDocument/2006/relationships/image"/><Relationship Id="rId15" Target="../media/image15.jpe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Relationship Id="rId9" Target="../media/image9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png" Type="http://schemas.openxmlformats.org/officeDocument/2006/relationships/image"/><Relationship Id="rId16" Target="../media/image33.png" Type="http://schemas.openxmlformats.org/officeDocument/2006/relationships/image"/><Relationship Id="rId17" Target="../media/image34.png" Type="http://schemas.openxmlformats.org/officeDocument/2006/relationships/image"/><Relationship Id="rId18" Target="../media/image35.pn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96778" y="5082156"/>
            <a:ext cx="6784028" cy="163838"/>
          </a:xfrm>
          <a:custGeom>
            <a:avLst/>
            <a:gdLst/>
            <a:ahLst/>
            <a:cxnLst/>
            <a:rect r="r" b="b" t="t" l="l"/>
            <a:pathLst>
              <a:path h="163838" w="6784028">
                <a:moveTo>
                  <a:pt x="0" y="0"/>
                </a:moveTo>
                <a:lnTo>
                  <a:pt x="6784028" y="0"/>
                </a:lnTo>
                <a:lnTo>
                  <a:pt x="6784028" y="163838"/>
                </a:lnTo>
                <a:lnTo>
                  <a:pt x="0" y="16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8772" y="1631040"/>
            <a:ext cx="13708378" cy="4066819"/>
          </a:xfrm>
          <a:custGeom>
            <a:avLst/>
            <a:gdLst/>
            <a:ahLst/>
            <a:cxnLst/>
            <a:rect r="r" b="b" t="t" l="l"/>
            <a:pathLst>
              <a:path h="4066819" w="13708378">
                <a:moveTo>
                  <a:pt x="0" y="0"/>
                </a:moveTo>
                <a:lnTo>
                  <a:pt x="13708378" y="0"/>
                </a:lnTo>
                <a:lnTo>
                  <a:pt x="13708378" y="4066819"/>
                </a:lnTo>
                <a:lnTo>
                  <a:pt x="0" y="4066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1286" y="8279079"/>
            <a:ext cx="550542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600">
                <a:solidFill>
                  <a:srgbClr val="FFFFFF"/>
                </a:solidFill>
                <a:latin typeface="Atteron"/>
              </a:rPr>
              <a:t>C O N S U L T I N 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389321" y="6707454"/>
            <a:ext cx="9509357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spc="225">
                <a:solidFill>
                  <a:srgbClr val="FFFFFF"/>
                </a:solidFill>
                <a:latin typeface="Atteron"/>
              </a:rPr>
              <a:t>B A Y W I T 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4191" y="8993647"/>
            <a:ext cx="4359618" cy="1293353"/>
          </a:xfrm>
          <a:custGeom>
            <a:avLst/>
            <a:gdLst/>
            <a:ahLst/>
            <a:cxnLst/>
            <a:rect r="r" b="b" t="t" l="l"/>
            <a:pathLst>
              <a:path h="1293353" w="4359618">
                <a:moveTo>
                  <a:pt x="0" y="0"/>
                </a:moveTo>
                <a:lnTo>
                  <a:pt x="4359618" y="0"/>
                </a:lnTo>
                <a:lnTo>
                  <a:pt x="4359618" y="1293353"/>
                </a:lnTo>
                <a:lnTo>
                  <a:pt x="0" y="129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368492" y="2556695"/>
            <a:ext cx="2468780" cy="2459136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740" t="0" r="-2474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4617912" y="2556695"/>
            <a:ext cx="2468780" cy="2459136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8856" t="-10369" r="-3595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368492" y="6098509"/>
            <a:ext cx="2468780" cy="2459136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29009" t="-58725" r="-2900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89373" y="2739874"/>
            <a:ext cx="2500228" cy="2490461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837" t="-3113" r="-63573" b="-11743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4349663" y="2739874"/>
            <a:ext cx="2500228" cy="2490461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42647" t="0" r="-668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089373" y="6140324"/>
            <a:ext cx="2500228" cy="2490461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24330" t="0" r="-23189" b="-1113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4283943" y="6257562"/>
            <a:ext cx="2500228" cy="2490461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30160" t="-33010" r="-225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738082" y="6140324"/>
            <a:ext cx="2439560" cy="2430031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0" r="223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true" rot="0">
            <a:off x="6228452" y="26896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5750608"/>
                </a:moveTo>
                <a:lnTo>
                  <a:pt x="5750608" y="5750608"/>
                </a:lnTo>
                <a:lnTo>
                  <a:pt x="5750608" y="0"/>
                </a:lnTo>
                <a:lnTo>
                  <a:pt x="0" y="0"/>
                </a:lnTo>
                <a:lnTo>
                  <a:pt x="0" y="5750608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635282" y="534127"/>
            <a:ext cx="464638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225">
                <a:solidFill>
                  <a:srgbClr val="1C2835"/>
                </a:solidFill>
                <a:latin typeface="Roboto Bold"/>
              </a:rPr>
              <a:t>TRANSFER</a:t>
            </a:r>
            <a:r>
              <a:rPr lang="en-US" sz="6000" spc="225">
                <a:solidFill>
                  <a:srgbClr val="1C2835"/>
                </a:solidFill>
                <a:latin typeface="Roboto Bold"/>
              </a:rPr>
              <a:t> </a:t>
            </a:r>
            <a:r>
              <a:rPr lang="en-US" sz="6000" spc="225">
                <a:solidFill>
                  <a:srgbClr val="7ED957"/>
                </a:solidFill>
                <a:latin typeface="Roboto Bold"/>
              </a:rPr>
              <a:t>IN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78794" y="534127"/>
            <a:ext cx="5422766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spc="225">
                <a:solidFill>
                  <a:srgbClr val="1C2835"/>
                </a:solidFill>
                <a:latin typeface="Roboto Bold"/>
              </a:rPr>
              <a:t>TRANSFER</a:t>
            </a:r>
            <a:r>
              <a:rPr lang="en-US" sz="6000" spc="225">
                <a:solidFill>
                  <a:srgbClr val="1C2835"/>
                </a:solidFill>
                <a:latin typeface="Roboto Bold"/>
              </a:rPr>
              <a:t> </a:t>
            </a:r>
            <a:r>
              <a:rPr lang="en-US" sz="6000" spc="225">
                <a:solidFill>
                  <a:srgbClr val="96233E"/>
                </a:solidFill>
                <a:latin typeface="Roboto Bold"/>
              </a:rPr>
              <a:t>OUT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68995" y="5341003"/>
            <a:ext cx="2067774" cy="5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677" spc="419">
                <a:solidFill>
                  <a:srgbClr val="050202"/>
                </a:solidFill>
                <a:latin typeface="Roboto Bold"/>
              </a:rPr>
              <a:t>(WR) Andy Isabella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011714" y="5341003"/>
            <a:ext cx="1892297" cy="5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677" spc="419">
                <a:solidFill>
                  <a:srgbClr val="050202"/>
                </a:solidFill>
                <a:latin typeface="Roboto Bold"/>
              </a:rPr>
              <a:t>(DE) Zach Allen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15640" y="8882817"/>
            <a:ext cx="1774484" cy="513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2"/>
              </a:lnSpc>
            </a:pPr>
            <a:r>
              <a:rPr lang="en-US" sz="1677" spc="419">
                <a:solidFill>
                  <a:srgbClr val="050202"/>
                </a:solidFill>
                <a:latin typeface="Roboto Bold"/>
              </a:rPr>
              <a:t>(S) Deionte Thompson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3456" y="5220810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(S) Jessie Bates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80144" y="5279763"/>
            <a:ext cx="1707826" cy="7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(WR) DeAndre Hopkins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6895" y="8621260"/>
            <a:ext cx="1916402" cy="7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(RB) Christian McCaffrey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53425" y="8738498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(DE) Sam Hubbard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5034110" y="8892342"/>
            <a:ext cx="18699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(RB) David Johnson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64" r="0" b="-17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46492" y="561702"/>
            <a:ext cx="8931126" cy="2649567"/>
          </a:xfrm>
          <a:custGeom>
            <a:avLst/>
            <a:gdLst/>
            <a:ahLst/>
            <a:cxnLst/>
            <a:rect r="r" b="b" t="t" l="l"/>
            <a:pathLst>
              <a:path h="2649567" w="8931126">
                <a:moveTo>
                  <a:pt x="0" y="0"/>
                </a:moveTo>
                <a:lnTo>
                  <a:pt x="8931126" y="0"/>
                </a:lnTo>
                <a:lnTo>
                  <a:pt x="8931126" y="2649568"/>
                </a:lnTo>
                <a:lnTo>
                  <a:pt x="0" y="2649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681895" y="432888"/>
            <a:ext cx="2439560" cy="2430031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584268" y="3650454"/>
            <a:ext cx="2439560" cy="2430031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21812" r="223" b="-2181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09465" y="490678"/>
            <a:ext cx="2439560" cy="2430031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38492" t="0" r="-3849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651561" y="7136376"/>
            <a:ext cx="2439560" cy="2430031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24665" t="0" r="-24665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33535" y="7136376"/>
            <a:ext cx="2439560" cy="2430031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38492" t="0" r="-3849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651561" y="3650454"/>
            <a:ext cx="2439560" cy="2430031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8260" t="0" r="-826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2360341" y="7136376"/>
            <a:ext cx="2439560" cy="2430031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38492" t="0" r="-38492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053424" y="2920709"/>
            <a:ext cx="18699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(QB) Kyler Murray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40295" y="2920709"/>
            <a:ext cx="20433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(CB) Byron Murphy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93344" y="6157365"/>
            <a:ext cx="2221408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FFFFFF"/>
                </a:solidFill>
                <a:latin typeface="Roboto Bold"/>
              </a:rPr>
              <a:t>(WR) KeeSean Johnson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6391" y="9566407"/>
            <a:ext cx="18699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(TE) Maxx Williams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55997" y="9623930"/>
            <a:ext cx="1666386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(WR) Larry Fitzgerald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12078" y="6201655"/>
            <a:ext cx="18699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FFFFFF"/>
                </a:solidFill>
                <a:latin typeface="Roboto Bold"/>
              </a:rPr>
              <a:t>(LG) Justin Pugh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11614" y="9566407"/>
            <a:ext cx="1869901" cy="49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8"/>
              </a:lnSpc>
            </a:pPr>
            <a:r>
              <a:rPr lang="en-US" sz="1657" spc="414">
                <a:solidFill>
                  <a:srgbClr val="050202"/>
                </a:solidFill>
                <a:latin typeface="Roboto Bold"/>
              </a:rPr>
              <a:t>(C) A.Q. Shipley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01645" y="2714953"/>
            <a:ext cx="5175973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98"/>
              </a:lnSpc>
            </a:pPr>
            <a:r>
              <a:rPr lang="en-US" sz="6082" spc="1520">
                <a:solidFill>
                  <a:srgbClr val="96233E"/>
                </a:solidFill>
                <a:latin typeface="Norwester"/>
              </a:rPr>
              <a:t>Potential Playing 11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4279132" y="3591501"/>
            <a:ext cx="2500228" cy="2490461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7837" t="-3113" r="-63573" b="-1174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6906702" y="3591501"/>
            <a:ext cx="2500228" cy="2490461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-42647" t="0" r="-6683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9751532" y="7136376"/>
            <a:ext cx="2500228" cy="2490461"/>
            <a:chOff x="0" y="0"/>
            <a:chExt cx="6502400" cy="647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24330" t="0" r="-23189" b="-11135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4290960" y="7136376"/>
            <a:ext cx="2500228" cy="2490461"/>
            <a:chOff x="0" y="0"/>
            <a:chExt cx="6502400" cy="6477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-30160" t="-33010" r="-2257" b="0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</p:grpSp>
      <p:sp>
        <p:nvSpPr>
          <p:cNvPr name="TextBox 45" id="45"/>
          <p:cNvSpPr txBox="true"/>
          <p:nvPr/>
        </p:nvSpPr>
        <p:spPr>
          <a:xfrm rot="0">
            <a:off x="4491714" y="6141649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FFFFFF"/>
                </a:solidFill>
                <a:latin typeface="Roboto Bold"/>
              </a:rPr>
              <a:t>(S) Jessie Bates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071943" y="6234033"/>
            <a:ext cx="2169747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FFFFFF"/>
                </a:solidFill>
                <a:latin typeface="Roboto Bold"/>
              </a:rPr>
              <a:t>(WR) DeAndre Hopkins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929479" y="9693513"/>
            <a:ext cx="2144333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(RB) Christian McCaffrey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660442" y="9617313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(DE) Sam Hubbard</a:t>
            </a:r>
          </a:p>
        </p:txBody>
      </p: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41797" y="6074271"/>
            <a:ext cx="6372452" cy="202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78"/>
              </a:lnSpc>
            </a:pPr>
            <a:r>
              <a:rPr lang="en-US" sz="13065">
                <a:solidFill>
                  <a:srgbClr val="96233E"/>
                </a:solidFill>
                <a:latin typeface="Arimo Bold"/>
              </a:rPr>
              <a:t>Thanks!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509284" y="2185298"/>
            <a:ext cx="13269433" cy="3936598"/>
          </a:xfrm>
          <a:custGeom>
            <a:avLst/>
            <a:gdLst/>
            <a:ahLst/>
            <a:cxnLst/>
            <a:rect r="r" b="b" t="t" l="l"/>
            <a:pathLst>
              <a:path h="3936598" w="13269433">
                <a:moveTo>
                  <a:pt x="0" y="0"/>
                </a:moveTo>
                <a:lnTo>
                  <a:pt x="13269432" y="0"/>
                </a:lnTo>
                <a:lnTo>
                  <a:pt x="13269432" y="3936598"/>
                </a:lnTo>
                <a:lnTo>
                  <a:pt x="0" y="3936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3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65185" y="1360144"/>
            <a:ext cx="2757630" cy="807870"/>
            <a:chOff x="0" y="0"/>
            <a:chExt cx="3404053" cy="9972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4108" cy="997331"/>
            </a:xfrm>
            <a:custGeom>
              <a:avLst/>
              <a:gdLst/>
              <a:ahLst/>
              <a:cxnLst/>
              <a:rect r="r" b="b" t="t" l="l"/>
              <a:pathLst>
                <a:path h="997331" w="3404108">
                  <a:moveTo>
                    <a:pt x="0" y="166243"/>
                  </a:moveTo>
                  <a:cubicBezTo>
                    <a:pt x="0" y="74422"/>
                    <a:pt x="74422" y="0"/>
                    <a:pt x="166243" y="0"/>
                  </a:cubicBezTo>
                  <a:lnTo>
                    <a:pt x="3237865" y="0"/>
                  </a:lnTo>
                  <a:cubicBezTo>
                    <a:pt x="3329686" y="0"/>
                    <a:pt x="3404108" y="74422"/>
                    <a:pt x="3404108" y="166243"/>
                  </a:cubicBezTo>
                  <a:lnTo>
                    <a:pt x="3404108" y="831088"/>
                  </a:lnTo>
                  <a:cubicBezTo>
                    <a:pt x="3404108" y="922909"/>
                    <a:pt x="3329686" y="997331"/>
                    <a:pt x="3237865" y="997331"/>
                  </a:cubicBezTo>
                  <a:lnTo>
                    <a:pt x="166243" y="997331"/>
                  </a:lnTo>
                  <a:cubicBezTo>
                    <a:pt x="74422" y="997204"/>
                    <a:pt x="0" y="922782"/>
                    <a:pt x="0" y="831088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751986" y="2586946"/>
            <a:ext cx="6784028" cy="163838"/>
          </a:xfrm>
          <a:custGeom>
            <a:avLst/>
            <a:gdLst/>
            <a:ahLst/>
            <a:cxnLst/>
            <a:rect r="r" b="b" t="t" l="l"/>
            <a:pathLst>
              <a:path h="163838" w="6784028">
                <a:moveTo>
                  <a:pt x="0" y="0"/>
                </a:moveTo>
                <a:lnTo>
                  <a:pt x="6784028" y="0"/>
                </a:lnTo>
                <a:lnTo>
                  <a:pt x="6784028" y="163838"/>
                </a:lnTo>
                <a:lnTo>
                  <a:pt x="0" y="16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58088" y="7094716"/>
            <a:ext cx="5571823" cy="1652974"/>
          </a:xfrm>
          <a:custGeom>
            <a:avLst/>
            <a:gdLst/>
            <a:ahLst/>
            <a:cxnLst/>
            <a:rect r="r" b="b" t="t" l="l"/>
            <a:pathLst>
              <a:path h="1652974" w="5571823">
                <a:moveTo>
                  <a:pt x="0" y="0"/>
                </a:moveTo>
                <a:lnTo>
                  <a:pt x="5571824" y="0"/>
                </a:lnTo>
                <a:lnTo>
                  <a:pt x="5571824" y="1652974"/>
                </a:lnTo>
                <a:lnTo>
                  <a:pt x="0" y="1652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34774" y="3287927"/>
            <a:ext cx="10654072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Prachi Pramod Gujar</a:t>
            </a:r>
          </a:p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Edwin Jacob </a:t>
            </a:r>
          </a:p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Yogesh Prabhu</a:t>
            </a:r>
          </a:p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Omkar Palav</a:t>
            </a:r>
          </a:p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Daegan Pimenta</a:t>
            </a:r>
          </a:p>
          <a:p>
            <a:pPr marL="853118" indent="-426559" lvl="1">
              <a:lnSpc>
                <a:spcPts val="4741"/>
              </a:lnSpc>
              <a:buFont typeface="Arial"/>
              <a:buChar char="•"/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Prasannkumar Bavaria </a:t>
            </a:r>
          </a:p>
          <a:p>
            <a:pPr>
              <a:lnSpc>
                <a:spcPts val="474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841727" y="1374650"/>
            <a:ext cx="2563392" cy="73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3"/>
              </a:lnSpc>
            </a:pPr>
            <a:r>
              <a:rPr lang="en-US" sz="4752" spc="244">
                <a:solidFill>
                  <a:srgbClr val="FFFFFF"/>
                </a:solidFill>
                <a:latin typeface="Arimo Bold"/>
              </a:rPr>
              <a:t>Group 8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95314" y="3287927"/>
            <a:ext cx="4457913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(N01579402)</a:t>
            </a:r>
          </a:p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(N01579447)</a:t>
            </a:r>
          </a:p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(N01544954)</a:t>
            </a:r>
          </a:p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(N01511298)</a:t>
            </a:r>
          </a:p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(N01536800)</a:t>
            </a:r>
          </a:p>
          <a:p>
            <a:pPr>
              <a:lnSpc>
                <a:spcPts val="4741"/>
              </a:lnSpc>
            </a:pPr>
            <a:r>
              <a:rPr lang="en-US" sz="3951" spc="987">
                <a:solidFill>
                  <a:srgbClr val="FFFFFF"/>
                </a:solidFill>
                <a:latin typeface="Atteron"/>
              </a:rPr>
              <a:t>(N01202811)</a:t>
            </a:r>
          </a:p>
          <a:p>
            <a:pPr>
              <a:lnSpc>
                <a:spcPts val="474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C3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6650" y="3519175"/>
            <a:ext cx="10114701" cy="290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56"/>
              </a:lnSpc>
            </a:pPr>
            <a:r>
              <a:rPr lang="en-US" sz="8963" spc="337">
                <a:solidFill>
                  <a:srgbClr val="1C2835"/>
                </a:solidFill>
                <a:latin typeface="Times New Roman Bold"/>
              </a:rPr>
              <a:t>PROBLEM</a:t>
            </a:r>
            <a:r>
              <a:rPr lang="en-US" sz="8963" spc="337">
                <a:solidFill>
                  <a:srgbClr val="1C2835"/>
                </a:solidFill>
                <a:latin typeface="Times New Roman Bold"/>
              </a:rPr>
              <a:t> </a:t>
            </a:r>
            <a:r>
              <a:rPr lang="en-US" sz="8963" spc="337">
                <a:solidFill>
                  <a:srgbClr val="96233E"/>
                </a:solidFill>
                <a:latin typeface="Times New Roman Bold"/>
              </a:rPr>
              <a:t>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6734" y="6823818"/>
            <a:ext cx="13654532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7"/>
              </a:lnSpc>
            </a:pPr>
            <a:r>
              <a:rPr lang="en-US" sz="3664">
                <a:solidFill>
                  <a:srgbClr val="545454"/>
                </a:solidFill>
                <a:latin typeface="ITC Benguiat"/>
              </a:rPr>
              <a:t>Design an analytics framework to identify underperforming players in the Arizona Cardinals NFL team for potential trading, while sourcing high-performing players during the trading window.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015348" y="635639"/>
            <a:ext cx="10137172" cy="3007361"/>
          </a:xfrm>
          <a:custGeom>
            <a:avLst/>
            <a:gdLst/>
            <a:ahLst/>
            <a:cxnLst/>
            <a:rect r="r" b="b" t="t" l="l"/>
            <a:pathLst>
              <a:path h="3007361" w="10137172">
                <a:moveTo>
                  <a:pt x="0" y="0"/>
                </a:moveTo>
                <a:lnTo>
                  <a:pt x="10137172" y="0"/>
                </a:lnTo>
                <a:lnTo>
                  <a:pt x="10137172" y="3007361"/>
                </a:lnTo>
                <a:lnTo>
                  <a:pt x="0" y="3007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17909" y="872688"/>
            <a:ext cx="8542859" cy="2534382"/>
          </a:xfrm>
          <a:custGeom>
            <a:avLst/>
            <a:gdLst/>
            <a:ahLst/>
            <a:cxnLst/>
            <a:rect r="r" b="b" t="t" l="l"/>
            <a:pathLst>
              <a:path h="2534382" w="8542859">
                <a:moveTo>
                  <a:pt x="0" y="0"/>
                </a:moveTo>
                <a:lnTo>
                  <a:pt x="8542859" y="0"/>
                </a:lnTo>
                <a:lnTo>
                  <a:pt x="8542859" y="2534381"/>
                </a:lnTo>
                <a:lnTo>
                  <a:pt x="0" y="253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354975" y="582396"/>
            <a:ext cx="2333504" cy="2324389"/>
            <a:chOff x="0" y="0"/>
            <a:chExt cx="6502400" cy="6477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331320" y="3672679"/>
            <a:ext cx="2333504" cy="2324389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40" t="0" r="-2474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79630" y="3672679"/>
            <a:ext cx="2333504" cy="2324389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8856" t="-10369" r="-35959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405804" y="3672679"/>
            <a:ext cx="2333504" cy="2324389"/>
            <a:chOff x="0" y="0"/>
            <a:chExt cx="6502400" cy="6477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29009" t="-58725" r="-29009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958383" y="3702967"/>
            <a:ext cx="2333504" cy="2324389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21812" r="223" b="-21812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4825133" y="582396"/>
            <a:ext cx="2333504" cy="2324389"/>
            <a:chOff x="0" y="0"/>
            <a:chExt cx="6502400" cy="6477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38492" t="0" r="-3849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2354975" y="6903965"/>
            <a:ext cx="2333504" cy="2324389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24665" t="0" r="-24665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921841" y="6903965"/>
            <a:ext cx="2333504" cy="2324389"/>
            <a:chOff x="0" y="0"/>
            <a:chExt cx="6502400" cy="6477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223" t="0" r="223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407323" y="6848943"/>
            <a:ext cx="2333504" cy="2324389"/>
            <a:chOff x="0" y="0"/>
            <a:chExt cx="6502400" cy="6477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-38492" t="0" r="-38492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969428" y="6903965"/>
            <a:ext cx="2333504" cy="2324389"/>
            <a:chOff x="0" y="0"/>
            <a:chExt cx="6502400" cy="6477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-8260" t="0" r="-826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2598207" y="6903965"/>
            <a:ext cx="2333504" cy="2324389"/>
            <a:chOff x="0" y="0"/>
            <a:chExt cx="6502400" cy="6477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-38492" t="0" r="-38492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627422" y="2943014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(QB) Kyler Murray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04771" y="2943014"/>
            <a:ext cx="19544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(CB) Byron Murphy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44491" y="5978018"/>
            <a:ext cx="195447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(WR) Andy Isabella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152077" y="6051556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(DE) Zach Allen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74112" y="5961295"/>
            <a:ext cx="167725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(S) Deionte Thompson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062717" y="6051556"/>
            <a:ext cx="212483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(WR) KeeSean Johnson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27422" y="9209304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(TE) Maxx Williams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097581" y="9209304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(RB) David Johnson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715767" y="9209304"/>
            <a:ext cx="159394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(WR) Larry Fitzgerald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314271" y="9209304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(LG) Justin Pugh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838557" y="9209304"/>
            <a:ext cx="178861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2"/>
              </a:lnSpc>
            </a:pPr>
            <a:r>
              <a:rPr lang="en-US" sz="1585" spc="396">
                <a:solidFill>
                  <a:srgbClr val="FFFFFF"/>
                </a:solidFill>
                <a:latin typeface="Roboto Bold"/>
              </a:rPr>
              <a:t>(C) A.Q. Shipley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334196" y="2916680"/>
            <a:ext cx="4622484" cy="177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981"/>
              </a:lnSpc>
            </a:pPr>
            <a:r>
              <a:rPr lang="en-US" sz="5817" spc="1454">
                <a:solidFill>
                  <a:srgbClr val="96233E"/>
                </a:solidFill>
                <a:latin typeface="Norwester"/>
              </a:rPr>
              <a:t>Playing 11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0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14008" y="78336"/>
            <a:ext cx="4359618" cy="1293353"/>
          </a:xfrm>
          <a:custGeom>
            <a:avLst/>
            <a:gdLst/>
            <a:ahLst/>
            <a:cxnLst/>
            <a:rect r="r" b="b" t="t" l="l"/>
            <a:pathLst>
              <a:path h="1293353" w="4359618">
                <a:moveTo>
                  <a:pt x="0" y="0"/>
                </a:moveTo>
                <a:lnTo>
                  <a:pt x="4359618" y="0"/>
                </a:lnTo>
                <a:lnTo>
                  <a:pt x="4359618" y="1293353"/>
                </a:lnTo>
                <a:lnTo>
                  <a:pt x="0" y="1293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417" y="2114079"/>
            <a:ext cx="13355825" cy="7714474"/>
          </a:xfrm>
          <a:custGeom>
            <a:avLst/>
            <a:gdLst/>
            <a:ahLst/>
            <a:cxnLst/>
            <a:rect r="r" b="b" t="t" l="l"/>
            <a:pathLst>
              <a:path h="7714474" w="13355825">
                <a:moveTo>
                  <a:pt x="0" y="0"/>
                </a:moveTo>
                <a:lnTo>
                  <a:pt x="13355825" y="0"/>
                </a:lnTo>
                <a:lnTo>
                  <a:pt x="13355825" y="7714474"/>
                </a:lnTo>
                <a:lnTo>
                  <a:pt x="0" y="7714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98" r="-110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29892" y="2189801"/>
            <a:ext cx="275425" cy="275425"/>
            <a:chOff x="0" y="0"/>
            <a:chExt cx="343589" cy="3435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129892" y="4106421"/>
            <a:ext cx="275425" cy="275425"/>
            <a:chOff x="0" y="0"/>
            <a:chExt cx="343589" cy="3435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129813" y="6313184"/>
            <a:ext cx="275425" cy="275425"/>
            <a:chOff x="0" y="0"/>
            <a:chExt cx="343589" cy="343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29892" y="5179787"/>
            <a:ext cx="275425" cy="275425"/>
            <a:chOff x="0" y="0"/>
            <a:chExt cx="343589" cy="3435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113494" y="863147"/>
            <a:ext cx="8612516" cy="758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1"/>
              </a:lnSpc>
            </a:pPr>
            <a:r>
              <a:rPr lang="en-US" sz="4851">
                <a:solidFill>
                  <a:srgbClr val="545454"/>
                </a:solidFill>
                <a:latin typeface="Roboto Bold"/>
              </a:rPr>
              <a:t>POSITIONAL EXPERIENCE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15141" y="-58975"/>
            <a:ext cx="2768203" cy="1068625"/>
            <a:chOff x="0" y="0"/>
            <a:chExt cx="3690938" cy="142483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342381"/>
              <a:ext cx="2762044" cy="8143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3"/>
                </a:lnSpc>
              </a:pPr>
              <a:r>
                <a:rPr lang="en-US" sz="3960" spc="149">
                  <a:solidFill>
                    <a:srgbClr val="1C2835"/>
                  </a:solidFill>
                  <a:latin typeface="Roboto Bold"/>
                </a:rPr>
                <a:t>FACTOR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28943" y="-9525"/>
              <a:ext cx="1261995" cy="1434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14"/>
                </a:lnSpc>
              </a:pPr>
              <a:r>
                <a:rPr lang="en-US" sz="7011" spc="264">
                  <a:solidFill>
                    <a:srgbClr val="96233E"/>
                  </a:solidFill>
                  <a:latin typeface="Roboto Bold"/>
                </a:rPr>
                <a:t>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4714740" y="2104554"/>
            <a:ext cx="1422587" cy="3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1C2835"/>
                </a:solidFill>
                <a:latin typeface="Roboto"/>
              </a:rPr>
              <a:t>Position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14740" y="2388838"/>
            <a:ext cx="3458886" cy="131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2084">
                <a:solidFill>
                  <a:srgbClr val="545454"/>
                </a:solidFill>
                <a:latin typeface="Lato Light"/>
              </a:rPr>
              <a:t>The player's position (the specific role on the field that they typically play)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14740" y="4041653"/>
            <a:ext cx="1422587" cy="3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1C2835"/>
                </a:solidFill>
                <a:latin typeface="Roboto"/>
              </a:rPr>
              <a:t>Name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14740" y="4325937"/>
            <a:ext cx="3458886" cy="4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2084">
                <a:solidFill>
                  <a:srgbClr val="545454"/>
                </a:solidFill>
                <a:latin typeface="Lato Light"/>
              </a:rPr>
              <a:t>Player's name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85955" y="6227938"/>
            <a:ext cx="1729443" cy="3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1C2835"/>
                </a:solidFill>
                <a:latin typeface="Roboto"/>
              </a:rPr>
              <a:t>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85955" y="6512222"/>
            <a:ext cx="3458886" cy="4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2084">
                <a:solidFill>
                  <a:srgbClr val="545454"/>
                </a:solidFill>
                <a:latin typeface="Lato Light"/>
              </a:rPr>
              <a:t>Position Based Experience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14740" y="5134795"/>
            <a:ext cx="1422587" cy="37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5"/>
              </a:lnSpc>
            </a:pPr>
            <a:r>
              <a:rPr lang="en-US" sz="2404">
                <a:solidFill>
                  <a:srgbClr val="1C2835"/>
                </a:solidFill>
                <a:latin typeface="Roboto"/>
              </a:rPr>
              <a:t>Rank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14740" y="5419080"/>
            <a:ext cx="3458886" cy="418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9"/>
              </a:lnSpc>
            </a:pPr>
            <a:r>
              <a:rPr lang="en-US" sz="2084">
                <a:solidFill>
                  <a:srgbClr val="545454"/>
                </a:solidFill>
                <a:latin typeface="Lato Light"/>
              </a:rPr>
              <a:t>Player Ranking</a:t>
            </a:r>
          </a:p>
        </p:txBody>
      </p:sp>
      <p:sp>
        <p:nvSpPr>
          <p:cNvPr name="AutoShape 24" id="24"/>
          <p:cNvSpPr/>
          <p:nvPr/>
        </p:nvSpPr>
        <p:spPr>
          <a:xfrm>
            <a:off x="311149" y="2083491"/>
            <a:ext cx="13384607" cy="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311149" y="9848017"/>
            <a:ext cx="13384607" cy="0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>
            <a:off x="13676292" y="2083491"/>
            <a:ext cx="19463" cy="7764434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H="true">
            <a:off x="291685" y="2064028"/>
            <a:ext cx="19463" cy="7803403"/>
          </a:xfrm>
          <a:prstGeom prst="line">
            <a:avLst/>
          </a:prstGeom>
          <a:ln cap="flat" w="38100">
            <a:solidFill>
              <a:srgbClr val="54545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0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0169" y="0"/>
            <a:ext cx="3998756" cy="1186297"/>
          </a:xfrm>
          <a:custGeom>
            <a:avLst/>
            <a:gdLst/>
            <a:ahLst/>
            <a:cxnLst/>
            <a:rect r="r" b="b" t="t" l="l"/>
            <a:pathLst>
              <a:path h="1186297" w="3998756">
                <a:moveTo>
                  <a:pt x="0" y="0"/>
                </a:moveTo>
                <a:lnTo>
                  <a:pt x="3998756" y="0"/>
                </a:lnTo>
                <a:lnTo>
                  <a:pt x="3998756" y="1186297"/>
                </a:lnTo>
                <a:lnTo>
                  <a:pt x="0" y="118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0207" y="1170038"/>
            <a:ext cx="14697793" cy="9116962"/>
          </a:xfrm>
          <a:custGeom>
            <a:avLst/>
            <a:gdLst/>
            <a:ahLst/>
            <a:cxnLst/>
            <a:rect r="r" b="b" t="t" l="l"/>
            <a:pathLst>
              <a:path h="9116962" w="14697793">
                <a:moveTo>
                  <a:pt x="0" y="0"/>
                </a:moveTo>
                <a:lnTo>
                  <a:pt x="14697793" y="0"/>
                </a:lnTo>
                <a:lnTo>
                  <a:pt x="14697793" y="9116962"/>
                </a:lnTo>
                <a:lnTo>
                  <a:pt x="0" y="9116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71612" y="268983"/>
            <a:ext cx="6346617" cy="75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8"/>
              </a:lnSpc>
            </a:pPr>
            <a:r>
              <a:rPr lang="en-US" sz="4923">
                <a:solidFill>
                  <a:srgbClr val="5F6576"/>
                </a:solidFill>
                <a:latin typeface="Roboto Bold"/>
              </a:rPr>
              <a:t>Performance Ranking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8891" y="-132758"/>
            <a:ext cx="2579274" cy="995692"/>
            <a:chOff x="0" y="0"/>
            <a:chExt cx="3439032" cy="132758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27888"/>
              <a:ext cx="2573535" cy="74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8"/>
                </a:lnSpc>
              </a:pPr>
              <a:r>
                <a:rPr lang="en-US" sz="3690" spc="139">
                  <a:solidFill>
                    <a:srgbClr val="1C2835"/>
                  </a:solidFill>
                  <a:latin typeface="Roboto Bold"/>
                </a:rPr>
                <a:t>FACTOR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263168" y="-19050"/>
              <a:ext cx="1175864" cy="1346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6533" spc="246">
                  <a:solidFill>
                    <a:srgbClr val="96233E"/>
                  </a:solidFill>
                  <a:latin typeface="Roboto Bold"/>
                </a:rPr>
                <a:t>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2424" y="2925877"/>
            <a:ext cx="256843" cy="256843"/>
            <a:chOff x="0" y="0"/>
            <a:chExt cx="343589" cy="3435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202424" y="4019473"/>
            <a:ext cx="256843" cy="256843"/>
            <a:chOff x="0" y="0"/>
            <a:chExt cx="343589" cy="3435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8891" y="6763557"/>
            <a:ext cx="256843" cy="256843"/>
            <a:chOff x="0" y="0"/>
            <a:chExt cx="343589" cy="34358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88965" y="5349417"/>
            <a:ext cx="256843" cy="256843"/>
            <a:chOff x="0" y="0"/>
            <a:chExt cx="343589" cy="3435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747814" y="2845740"/>
            <a:ext cx="1326608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Speed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47814" y="3113942"/>
            <a:ext cx="2598443" cy="3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Speed in yards/second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7814" y="3958433"/>
            <a:ext cx="172034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Acceleration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7814" y="4226635"/>
            <a:ext cx="1926570" cy="8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Acceleration in yards/second^2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7512" y="6683419"/>
            <a:ext cx="161276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Distance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512" y="6951622"/>
            <a:ext cx="2638745" cy="8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Distance traveled from prior time point.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4355" y="5306818"/>
            <a:ext cx="1326608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Yards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4355" y="5575022"/>
            <a:ext cx="2732817" cy="8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The yardage gained on the play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15735" y="8026056"/>
            <a:ext cx="256843" cy="256843"/>
            <a:chOff x="0" y="0"/>
            <a:chExt cx="343589" cy="34358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734355" y="7945918"/>
            <a:ext cx="161276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Name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4355" y="8214121"/>
            <a:ext cx="3225524" cy="3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Player's name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0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73776" y="192783"/>
            <a:ext cx="3998756" cy="1186297"/>
          </a:xfrm>
          <a:custGeom>
            <a:avLst/>
            <a:gdLst/>
            <a:ahLst/>
            <a:cxnLst/>
            <a:rect r="r" b="b" t="t" l="l"/>
            <a:pathLst>
              <a:path h="1186297" w="3998756">
                <a:moveTo>
                  <a:pt x="0" y="0"/>
                </a:moveTo>
                <a:lnTo>
                  <a:pt x="3998755" y="0"/>
                </a:lnTo>
                <a:lnTo>
                  <a:pt x="3998755" y="1186297"/>
                </a:lnTo>
                <a:lnTo>
                  <a:pt x="0" y="118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440036" y="2491559"/>
            <a:ext cx="256843" cy="256843"/>
            <a:chOff x="0" y="0"/>
            <a:chExt cx="343589" cy="343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440036" y="3706453"/>
            <a:ext cx="256843" cy="256843"/>
            <a:chOff x="0" y="0"/>
            <a:chExt cx="343589" cy="3435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428063" y="6215722"/>
            <a:ext cx="256843" cy="256843"/>
            <a:chOff x="0" y="0"/>
            <a:chExt cx="343589" cy="3435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440036" y="5061619"/>
            <a:ext cx="256843" cy="256843"/>
            <a:chOff x="0" y="0"/>
            <a:chExt cx="343589" cy="3435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40036" y="8398185"/>
            <a:ext cx="256843" cy="256843"/>
            <a:chOff x="0" y="0"/>
            <a:chExt cx="343589" cy="3435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71450" y="1646794"/>
            <a:ext cx="13809074" cy="8479652"/>
          </a:xfrm>
          <a:custGeom>
            <a:avLst/>
            <a:gdLst/>
            <a:ahLst/>
            <a:cxnLst/>
            <a:rect r="r" b="b" t="t" l="l"/>
            <a:pathLst>
              <a:path h="8479652" w="13809074">
                <a:moveTo>
                  <a:pt x="0" y="0"/>
                </a:moveTo>
                <a:lnTo>
                  <a:pt x="13809074" y="0"/>
                </a:lnTo>
                <a:lnTo>
                  <a:pt x="13809074" y="8479652"/>
                </a:lnTo>
                <a:lnTo>
                  <a:pt x="0" y="8479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894795" y="83490"/>
            <a:ext cx="6346617" cy="150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8"/>
              </a:lnSpc>
            </a:pPr>
            <a:r>
              <a:rPr lang="en-US" sz="4923">
                <a:solidFill>
                  <a:srgbClr val="5F6576"/>
                </a:solidFill>
                <a:latin typeface="Roboto Bold"/>
              </a:rPr>
              <a:t>Weather Impact on Player Performance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44156" y="45390"/>
            <a:ext cx="2579274" cy="990600"/>
            <a:chOff x="0" y="0"/>
            <a:chExt cx="3439032" cy="132080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324494"/>
              <a:ext cx="2573535" cy="7499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28"/>
                </a:lnSpc>
              </a:pPr>
              <a:r>
                <a:rPr lang="en-US" sz="3690" spc="139">
                  <a:solidFill>
                    <a:srgbClr val="1C2835"/>
                  </a:solidFill>
                  <a:latin typeface="Roboto Bold"/>
                </a:rPr>
                <a:t>FACTOR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263168" y="-19050"/>
              <a:ext cx="1175864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0"/>
                </a:lnSpc>
              </a:pPr>
              <a:r>
                <a:rPr lang="en-US" sz="6533" spc="246">
                  <a:solidFill>
                    <a:srgbClr val="96233E"/>
                  </a:solidFill>
                  <a:latin typeface="Roboto Bold"/>
                </a:rPr>
                <a:t>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887204" y="2482629"/>
            <a:ext cx="1719234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Temperature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87204" y="2750831"/>
            <a:ext cx="2598443" cy="38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Temperature (deg F)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99701" y="3645413"/>
            <a:ext cx="172034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Humidity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946684" y="6135584"/>
            <a:ext cx="2638745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Speed Acceleration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46684" y="6403787"/>
            <a:ext cx="2638745" cy="3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Speed in yards/second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985426" y="5019019"/>
            <a:ext cx="171480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Wind Speed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85426" y="5287223"/>
            <a:ext cx="2732817" cy="80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7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Wind speed in </a:t>
            </a:r>
          </a:p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miles/hour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958657" y="8318047"/>
            <a:ext cx="161276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Name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958657" y="8586250"/>
            <a:ext cx="1807126" cy="387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Player's name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4440036" y="7175662"/>
            <a:ext cx="256843" cy="256843"/>
            <a:chOff x="0" y="0"/>
            <a:chExt cx="343589" cy="34358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43535" cy="343535"/>
            </a:xfrm>
            <a:custGeom>
              <a:avLst/>
              <a:gdLst/>
              <a:ahLst/>
              <a:cxnLst/>
              <a:rect r="r" b="b" t="t" l="l"/>
              <a:pathLst>
                <a:path h="343535" w="343535">
                  <a:moveTo>
                    <a:pt x="343535" y="343535"/>
                  </a:moveTo>
                  <a:lnTo>
                    <a:pt x="0" y="343535"/>
                  </a:lnTo>
                  <a:lnTo>
                    <a:pt x="0" y="0"/>
                  </a:lnTo>
                  <a:lnTo>
                    <a:pt x="343535" y="0"/>
                  </a:lnTo>
                  <a:close/>
                </a:path>
              </a:pathLst>
            </a:custGeom>
            <a:solidFill>
              <a:srgbClr val="F5B011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4958657" y="7095525"/>
            <a:ext cx="1612762" cy="35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1"/>
              </a:lnSpc>
            </a:pPr>
            <a:r>
              <a:rPr lang="en-US" sz="2242">
                <a:solidFill>
                  <a:srgbClr val="1C2835"/>
                </a:solidFill>
                <a:latin typeface="Roboto"/>
              </a:rPr>
              <a:t>Acceleration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4958657" y="7363727"/>
            <a:ext cx="1807126" cy="8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Acceleration in yards/second^2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899701" y="3935685"/>
            <a:ext cx="2732817" cy="805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9"/>
              </a:lnSpc>
            </a:pPr>
            <a:r>
              <a:rPr lang="en-US" sz="1943">
                <a:solidFill>
                  <a:srgbClr val="545454"/>
                </a:solidFill>
                <a:latin typeface="Lato Light"/>
              </a:rPr>
              <a:t>Ambient air moisture level during play.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0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620" y="1335581"/>
            <a:ext cx="17120760" cy="8865441"/>
          </a:xfrm>
          <a:custGeom>
            <a:avLst/>
            <a:gdLst/>
            <a:ahLst/>
            <a:cxnLst/>
            <a:rect r="r" b="b" t="t" l="l"/>
            <a:pathLst>
              <a:path h="8865441" w="17120760">
                <a:moveTo>
                  <a:pt x="0" y="0"/>
                </a:moveTo>
                <a:lnTo>
                  <a:pt x="17120760" y="0"/>
                </a:lnTo>
                <a:lnTo>
                  <a:pt x="17120760" y="8865441"/>
                </a:lnTo>
                <a:lnTo>
                  <a:pt x="0" y="8865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7570" y="86096"/>
            <a:ext cx="4359618" cy="1293353"/>
          </a:xfrm>
          <a:custGeom>
            <a:avLst/>
            <a:gdLst/>
            <a:ahLst/>
            <a:cxnLst/>
            <a:rect r="r" b="b" t="t" l="l"/>
            <a:pathLst>
              <a:path h="1293353" w="4359618">
                <a:moveTo>
                  <a:pt x="0" y="0"/>
                </a:moveTo>
                <a:lnTo>
                  <a:pt x="4359618" y="0"/>
                </a:lnTo>
                <a:lnTo>
                  <a:pt x="4359618" y="1293354"/>
                </a:lnTo>
                <a:lnTo>
                  <a:pt x="0" y="129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913" y="196640"/>
            <a:ext cx="5259978" cy="105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3"/>
              </a:lnSpc>
            </a:pPr>
            <a:r>
              <a:rPr lang="en-US" sz="6785" spc="255">
                <a:solidFill>
                  <a:srgbClr val="1C2835"/>
                </a:solidFill>
                <a:latin typeface="Roboto Bold"/>
              </a:rPr>
              <a:t>FINAL</a:t>
            </a:r>
            <a:r>
              <a:rPr lang="en-US" sz="6785" spc="255">
                <a:solidFill>
                  <a:srgbClr val="1C2835"/>
                </a:solidFill>
                <a:latin typeface="Roboto Bold"/>
              </a:rPr>
              <a:t> </a:t>
            </a:r>
            <a:r>
              <a:rPr lang="en-US" sz="6785" spc="255">
                <a:solidFill>
                  <a:srgbClr val="96233E"/>
                </a:solidFill>
                <a:latin typeface="Roboto Bold"/>
              </a:rPr>
              <a:t>RANK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61704" y="502609"/>
            <a:ext cx="4860810" cy="622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3376">
                <a:solidFill>
                  <a:srgbClr val="C7D4E1"/>
                </a:solidFill>
                <a:latin typeface="Roboto Bold"/>
              </a:rPr>
              <a:t>YOUR GREAT SUBTITLE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207" t="0" r="-42280" b="-86858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324819" y="3672226"/>
            <a:ext cx="2500228" cy="2490461"/>
            <a:chOff x="0" y="0"/>
            <a:chExt cx="6502400" cy="6477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30150" t="-6994" r="-2962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39944" y="6874577"/>
            <a:ext cx="2500228" cy="2490461"/>
            <a:chOff x="0" y="0"/>
            <a:chExt cx="6502400" cy="6477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369" t="0" r="-16369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761863" y="3672226"/>
            <a:ext cx="2500228" cy="2490461"/>
            <a:chOff x="0" y="0"/>
            <a:chExt cx="6502400" cy="6477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31671" t="0" r="-4531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496819" y="3672226"/>
            <a:ext cx="2500228" cy="2490461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5290860" y="3751018"/>
            <a:ext cx="2500228" cy="2490461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7837" t="-3113" r="-63573" b="-1174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4350164" y="6874577"/>
            <a:ext cx="2500228" cy="2490461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5851" t="-5498" r="-17413" b="-560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6986226" y="6874577"/>
            <a:ext cx="2500228" cy="2490461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396" t="0" r="223" b="-622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763491" y="6815624"/>
            <a:ext cx="2500228" cy="2490461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1"/>
              <a:stretch>
                <a:fillRect l="-42647" t="0" r="-6683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6986226" y="3770700"/>
            <a:ext cx="2500228" cy="2490461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30160" t="-33010" r="-2257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6933273" y="411685"/>
            <a:ext cx="2500228" cy="2490461"/>
            <a:chOff x="0" y="0"/>
            <a:chExt cx="6502400" cy="6477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3"/>
              <a:stretch>
                <a:fillRect l="-24330" t="0" r="-23189" b="-11135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4214751" y="411685"/>
            <a:ext cx="2500228" cy="2490461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4"/>
              <a:stretch>
                <a:fillRect l="223" t="0" r="223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5180792" y="6874577"/>
            <a:ext cx="2500228" cy="2490461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5"/>
              <a:stretch>
                <a:fillRect l="-38492" t="0" r="-38492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39" id="39"/>
          <p:cNvGrpSpPr>
            <a:grpSpLocks noChangeAspect="true"/>
          </p:cNvGrpSpPr>
          <p:nvPr/>
        </p:nvGrpSpPr>
        <p:grpSpPr>
          <a:xfrm rot="0">
            <a:off x="9651795" y="411685"/>
            <a:ext cx="2500228" cy="2490461"/>
            <a:chOff x="0" y="0"/>
            <a:chExt cx="6502400" cy="64770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6"/>
              <a:stretch>
                <a:fillRect l="-37591" t="-16960" r="-37066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42" id="42"/>
          <p:cNvGrpSpPr>
            <a:grpSpLocks noChangeAspect="true"/>
          </p:cNvGrpSpPr>
          <p:nvPr/>
        </p:nvGrpSpPr>
        <p:grpSpPr>
          <a:xfrm rot="0">
            <a:off x="12386750" y="411685"/>
            <a:ext cx="2500228" cy="2490461"/>
            <a:chOff x="0" y="0"/>
            <a:chExt cx="6502400" cy="6477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7"/>
              <a:stretch>
                <a:fillRect l="-62991" t="0" r="-45735" b="-9722"/>
              </a:stretch>
            </a:blip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5180792" y="490477"/>
            <a:ext cx="2500228" cy="2490461"/>
            <a:chOff x="0" y="0"/>
            <a:chExt cx="6502400" cy="64770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8"/>
              <a:stretch>
                <a:fillRect l="-27765" t="-22421" r="-55048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96233E"/>
            </a:solidFill>
          </p:spPr>
        </p:sp>
      </p:grpSp>
      <p:sp>
        <p:nvSpPr>
          <p:cNvPr name="TextBox 48" id="48"/>
          <p:cNvSpPr txBox="true"/>
          <p:nvPr/>
        </p:nvSpPr>
        <p:spPr>
          <a:xfrm rot="0">
            <a:off x="15424943" y="6231954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(S) Jessie Bates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553222" y="6153162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(C) Mike Person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831857" y="9434305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(OLB) Nick Vigil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0049341" y="6135244"/>
            <a:ext cx="1797088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(QB) Derek Carr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608607" y="6231954"/>
            <a:ext cx="2276651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(T) Anthony Castonzo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4642077" y="9355513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(G) Quenton Nelson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288723" y="9355513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(G) Mark Glowinski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093972" y="9355513"/>
            <a:ext cx="1707826" cy="7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(WR) DeAndre Hopkins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55708" y="6251636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(DE) Sam Hubbard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7190795" y="2892622"/>
            <a:ext cx="1916402" cy="77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(RB) Christian McCaffrey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5314875" y="2971413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(C) Weston Richburg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443153" y="2892622"/>
            <a:ext cx="2094114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(QB) Jimmy Garoppolo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5472705" y="9434305"/>
            <a:ext cx="1916402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(G) Laken Tomlinson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939273" y="2949772"/>
            <a:ext cx="1797088" cy="519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(LB) Jerome Baker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2498539" y="2971413"/>
            <a:ext cx="2276651" cy="26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8"/>
              </a:lnSpc>
            </a:pPr>
            <a:r>
              <a:rPr lang="en-US" sz="1698" spc="424">
                <a:solidFill>
                  <a:srgbClr val="050202"/>
                </a:solidFill>
                <a:latin typeface="Roboto Bold"/>
              </a:rPr>
              <a:t>(CB) Eric Rowe</a:t>
            </a:r>
          </a:p>
        </p:txBody>
      </p:sp>
      <p:sp>
        <p:nvSpPr>
          <p:cNvPr name="TextBox 63" id="63"/>
          <p:cNvSpPr txBox="true"/>
          <p:nvPr/>
        </p:nvSpPr>
        <p:spPr>
          <a:xfrm rot="-5400000">
            <a:off x="-1992125" y="3754402"/>
            <a:ext cx="8236022" cy="277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35"/>
              </a:lnSpc>
            </a:pPr>
            <a:r>
              <a:rPr lang="en-US" sz="9112" spc="343">
                <a:solidFill>
                  <a:srgbClr val="050202"/>
                </a:solidFill>
                <a:latin typeface="Roboto Bold"/>
              </a:rPr>
              <a:t>TRANSFER</a:t>
            </a:r>
            <a:r>
              <a:rPr lang="en-US" sz="9112" spc="343">
                <a:solidFill>
                  <a:srgbClr val="050202"/>
                </a:solidFill>
                <a:latin typeface="Roboto Bold"/>
              </a:rPr>
              <a:t> </a:t>
            </a:r>
            <a:r>
              <a:rPr lang="en-US" sz="9112" spc="343">
                <a:solidFill>
                  <a:srgbClr val="96233E"/>
                </a:solidFill>
                <a:latin typeface="Roboto Bold"/>
              </a:rPr>
              <a:t>WINDOW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DAFrEtvxU6g</dc:identifier>
  <dcterms:modified xsi:type="dcterms:W3CDTF">2011-08-01T06:04:30Z</dcterms:modified>
  <cp:revision>1</cp:revision>
  <dc:title>Business Analytics Free Powerpoint Template (1).pptx</dc:title>
</cp:coreProperties>
</file>